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3" r:id="rId9"/>
    <p:sldId id="267" r:id="rId10"/>
    <p:sldId id="268" r:id="rId11"/>
    <p:sldId id="269" r:id="rId12"/>
    <p:sldId id="260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ASA%20Grant\NASA_plotte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Calbrated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8000"/>
                      <a:lumMod val="94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</c:marker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5.4323209598800145E-4"/>
                  <c:y val="0.1632447646171888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Sheet1!$Y$23:$Y$27</c:f>
              <c:numCache>
                <c:formatCode>General</c:formatCode>
                <c:ptCount val="5"/>
                <c:pt idx="0">
                  <c:v>7.1260500000000002</c:v>
                </c:pt>
                <c:pt idx="1">
                  <c:v>14.671560000000003</c:v>
                </c:pt>
                <c:pt idx="2">
                  <c:v>14.414909999999999</c:v>
                </c:pt>
                <c:pt idx="3">
                  <c:v>42.954389999999997</c:v>
                </c:pt>
                <c:pt idx="4">
                  <c:v>45.520890000000001</c:v>
                </c:pt>
              </c:numCache>
            </c:numRef>
          </c:xVal>
          <c:yVal>
            <c:numRef>
              <c:f>Sheet1!$Z$23:$Z$27</c:f>
              <c:numCache>
                <c:formatCode>General</c:formatCode>
                <c:ptCount val="5"/>
                <c:pt idx="0">
                  <c:v>0.86218499999999998</c:v>
                </c:pt>
                <c:pt idx="1">
                  <c:v>3.0985319999999992</c:v>
                </c:pt>
                <c:pt idx="2">
                  <c:v>3.1755270000000007</c:v>
                </c:pt>
                <c:pt idx="3">
                  <c:v>11.113683000000002</c:v>
                </c:pt>
                <c:pt idx="4">
                  <c:v>10.343733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21-47A8-8940-003089A487F6}"/>
            </c:ext>
          </c:extLst>
        </c:ser>
        <c:ser>
          <c:idx val="1"/>
          <c:order val="1"/>
          <c:tx>
            <c:v>data points</c:v>
          </c:tx>
          <c:spPr>
            <a:ln w="25400" cap="rnd">
              <a:noFill/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98000"/>
                      <a:lumMod val="94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</c:marker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og"/>
            <c:dispRSqr val="0"/>
            <c:dispEq val="1"/>
            <c:trendlineLbl>
              <c:layout>
                <c:manualLayout>
                  <c:x val="-0.20468526434195725"/>
                  <c:y val="3.388172223152956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Sheet1!$Y$23:$Y$27</c:f>
              <c:numCache>
                <c:formatCode>General</c:formatCode>
                <c:ptCount val="5"/>
                <c:pt idx="0">
                  <c:v>7.1260500000000002</c:v>
                </c:pt>
                <c:pt idx="1">
                  <c:v>14.671560000000003</c:v>
                </c:pt>
                <c:pt idx="2">
                  <c:v>14.414909999999999</c:v>
                </c:pt>
                <c:pt idx="3">
                  <c:v>42.954389999999997</c:v>
                </c:pt>
                <c:pt idx="4">
                  <c:v>45.520890000000001</c:v>
                </c:pt>
              </c:numCache>
            </c:numRef>
          </c:xVal>
          <c:yVal>
            <c:numRef>
              <c:f>Sheet1!$Z$23:$Z$27</c:f>
              <c:numCache>
                <c:formatCode>General</c:formatCode>
                <c:ptCount val="5"/>
                <c:pt idx="0">
                  <c:v>0.86218499999999998</c:v>
                </c:pt>
                <c:pt idx="1">
                  <c:v>3.0985319999999992</c:v>
                </c:pt>
                <c:pt idx="2">
                  <c:v>3.1755270000000007</c:v>
                </c:pt>
                <c:pt idx="3">
                  <c:v>11.113683000000002</c:v>
                </c:pt>
                <c:pt idx="4">
                  <c:v>10.343733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21-47A8-8940-003089A48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419864"/>
        <c:axId val="416416728"/>
      </c:scatterChart>
      <c:valAx>
        <c:axId val="416419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Cocentartion of Cd at equilibrium (Cf) (ug/L)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416728"/>
        <c:crosses val="autoZero"/>
        <c:crossBetween val="midCat"/>
      </c:valAx>
      <c:valAx>
        <c:axId val="41641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Amount of Cd sorbed to corn (ug/g)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419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7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640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7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55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27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1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8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2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3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2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7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6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0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8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25E4-561A-490E-A7F1-C3ED9D15BD2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3A4B0E-9847-45BD-9B80-0C027A3A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Cadmium Removal from Water with a Corn </a:t>
            </a:r>
            <a:r>
              <a:rPr lang="en-US" dirty="0" err="1"/>
              <a:t>Biosorbent</a:t>
            </a:r>
            <a:r>
              <a:rPr lang="en-US" dirty="0"/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6894621" cy="1548250"/>
          </a:xfrm>
        </p:spPr>
        <p:txBody>
          <a:bodyPr/>
          <a:lstStyle/>
          <a:p>
            <a:r>
              <a:rPr lang="en-US" dirty="0"/>
              <a:t>By Melissa Jacquez</a:t>
            </a:r>
          </a:p>
          <a:p>
            <a:r>
              <a:rPr lang="en-US" dirty="0"/>
              <a:t>Environmental Engineering department Northern Arizona University</a:t>
            </a:r>
          </a:p>
          <a:p>
            <a:r>
              <a:rPr lang="en-US" dirty="0"/>
              <a:t>Mentor Dr. </a:t>
            </a:r>
            <a:r>
              <a:rPr lang="en-US" dirty="0" err="1"/>
              <a:t>Fethiye</a:t>
            </a:r>
            <a:r>
              <a:rPr lang="en-US" dirty="0"/>
              <a:t> </a:t>
            </a:r>
            <a:r>
              <a:rPr lang="en-US" dirty="0" err="1"/>
              <a:t>Ozis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68" y="328349"/>
            <a:ext cx="3534490" cy="1300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212" y="158136"/>
            <a:ext cx="1435303" cy="1913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834" y="3520109"/>
            <a:ext cx="2226681" cy="18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5FBBFD-6888-46AD-A614-6DC670371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4281" y="856448"/>
            <a:ext cx="6851559" cy="5138668"/>
          </a:xfrm>
        </p:spPr>
      </p:pic>
    </p:spTree>
    <p:extLst>
      <p:ext uri="{BB962C8B-B14F-4D97-AF65-F5344CB8AC3E}">
        <p14:creationId xmlns:p14="http://schemas.microsoft.com/office/powerpoint/2010/main" val="16698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C7E7F1-9D15-4E2F-B93F-EF7ADAF86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4643" y="906412"/>
            <a:ext cx="6788730" cy="5091547"/>
          </a:xfrm>
        </p:spPr>
      </p:pic>
    </p:spTree>
    <p:extLst>
      <p:ext uri="{BB962C8B-B14F-4D97-AF65-F5344CB8AC3E}">
        <p14:creationId xmlns:p14="http://schemas.microsoft.com/office/powerpoint/2010/main" val="3719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640" y="310324"/>
            <a:ext cx="8911687" cy="1280890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3836"/>
              </p:ext>
            </p:extLst>
          </p:nvPr>
        </p:nvGraphicFramePr>
        <p:xfrm>
          <a:off x="3313480" y="4693476"/>
          <a:ext cx="5358006" cy="1935443"/>
        </p:xfrm>
        <a:graphic>
          <a:graphicData uri="http://schemas.openxmlformats.org/drawingml/2006/table">
            <a:tbl>
              <a:tblPr/>
              <a:tblGrid>
                <a:gridCol w="1589739">
                  <a:extLst>
                    <a:ext uri="{9D8B030D-6E8A-4147-A177-3AD203B41FA5}">
                      <a16:colId xmlns:a16="http://schemas.microsoft.com/office/drawing/2014/main" val="382469583"/>
                    </a:ext>
                  </a:extLst>
                </a:gridCol>
                <a:gridCol w="1256089">
                  <a:extLst>
                    <a:ext uri="{9D8B030D-6E8A-4147-A177-3AD203B41FA5}">
                      <a16:colId xmlns:a16="http://schemas.microsoft.com/office/drawing/2014/main" val="2126053489"/>
                    </a:ext>
                  </a:extLst>
                </a:gridCol>
                <a:gridCol w="1256089">
                  <a:extLst>
                    <a:ext uri="{9D8B030D-6E8A-4147-A177-3AD203B41FA5}">
                      <a16:colId xmlns:a16="http://schemas.microsoft.com/office/drawing/2014/main" val="2661194952"/>
                    </a:ext>
                  </a:extLst>
                </a:gridCol>
                <a:gridCol w="1256089">
                  <a:extLst>
                    <a:ext uri="{9D8B030D-6E8A-4147-A177-3AD203B41FA5}">
                      <a16:colId xmlns:a16="http://schemas.microsoft.com/office/drawing/2014/main" val="1095966577"/>
                    </a:ext>
                  </a:extLst>
                </a:gridCol>
              </a:tblGrid>
              <a:tr h="32195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Calibrated data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points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121627"/>
                  </a:ext>
                </a:extLst>
              </a:tr>
              <a:tr h="321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655599"/>
                  </a:ext>
                </a:extLst>
              </a:tr>
              <a:tr h="325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 (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576557"/>
                  </a:ext>
                </a:extLst>
              </a:tr>
              <a:tr h="321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726393"/>
                  </a:ext>
                </a:extLst>
              </a:tr>
              <a:tr h="321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216855"/>
                  </a:ext>
                </a:extLst>
              </a:tr>
              <a:tr h="321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724553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778532"/>
              </p:ext>
            </p:extLst>
          </p:nvPr>
        </p:nvGraphicFramePr>
        <p:xfrm>
          <a:off x="1638240" y="950769"/>
          <a:ext cx="9306036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609555"/>
              </p:ext>
            </p:extLst>
          </p:nvPr>
        </p:nvGraphicFramePr>
        <p:xfrm>
          <a:off x="7683261" y="1598762"/>
          <a:ext cx="4327311" cy="2001688"/>
        </p:xfrm>
        <a:graphic>
          <a:graphicData uri="http://schemas.openxmlformats.org/drawingml/2006/table">
            <a:tbl>
              <a:tblPr/>
              <a:tblGrid>
                <a:gridCol w="2104450">
                  <a:extLst>
                    <a:ext uri="{9D8B030D-6E8A-4147-A177-3AD203B41FA5}">
                      <a16:colId xmlns:a16="http://schemas.microsoft.com/office/drawing/2014/main" val="3334693644"/>
                    </a:ext>
                  </a:extLst>
                </a:gridCol>
                <a:gridCol w="2222861">
                  <a:extLst>
                    <a:ext uri="{9D8B030D-6E8A-4147-A177-3AD203B41FA5}">
                      <a16:colId xmlns:a16="http://schemas.microsoft.com/office/drawing/2014/main" val="3035986374"/>
                    </a:ext>
                  </a:extLst>
                </a:gridCol>
              </a:tblGrid>
              <a:tr h="730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concentration</a:t>
                      </a:r>
                    </a:p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Removal/Absorption Efficiency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912473"/>
                  </a:ext>
                </a:extLst>
              </a:tr>
              <a:tr h="3710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257770"/>
                  </a:ext>
                </a:extLst>
              </a:tr>
              <a:tr h="449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013914"/>
                  </a:ext>
                </a:extLst>
              </a:tr>
              <a:tr h="449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82735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86929" y="1719532"/>
            <a:ext cx="5961840" cy="4596921"/>
          </a:xfrm>
        </p:spPr>
        <p:txBody>
          <a:bodyPr>
            <a:noAutofit/>
          </a:bodyPr>
          <a:lstStyle/>
          <a:p>
            <a:r>
              <a:rPr lang="en-US" sz="2400" dirty="0"/>
              <a:t>For higher concentrations corn is a viable </a:t>
            </a:r>
            <a:r>
              <a:rPr lang="en-US" sz="2400" dirty="0" err="1"/>
              <a:t>biosorbent</a:t>
            </a:r>
            <a:r>
              <a:rPr lang="en-US" sz="2400" dirty="0"/>
              <a:t> </a:t>
            </a:r>
          </a:p>
          <a:p>
            <a:r>
              <a:rPr lang="en-US" sz="2400" dirty="0"/>
              <a:t>Lower concentration did not see large sorption rates.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i="1" dirty="0"/>
              <a:t>Is a viable bio sorbent for Cd but further research could be done on different parts of the corn and other heavy metals.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80B0F2-94A9-4F5C-B66C-08AD7AB0CF6A}"/>
              </a:ext>
            </a:extLst>
          </p:cNvPr>
          <p:cNvSpPr/>
          <p:nvPr/>
        </p:nvSpPr>
        <p:spPr>
          <a:xfrm>
            <a:off x="10110160" y="2789927"/>
            <a:ext cx="1305464" cy="805132"/>
          </a:xfrm>
          <a:prstGeom prst="round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112" y="3935529"/>
            <a:ext cx="8915399" cy="14688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Special thanks to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Dr. </a:t>
            </a:r>
            <a:r>
              <a:rPr lang="en-US" dirty="0" err="1"/>
              <a:t>Ozis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Nasa Space </a:t>
            </a:r>
            <a:r>
              <a:rPr lang="en-US" dirty="0" smtClean="0"/>
              <a:t>Grant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Any Questions?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67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625" y="344759"/>
            <a:ext cx="8911687" cy="1280890"/>
          </a:xfrm>
        </p:spPr>
        <p:txBody>
          <a:bodyPr/>
          <a:lstStyle/>
          <a:p>
            <a:r>
              <a:rPr lang="en-US" dirty="0"/>
              <a:t>Importance of clean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058" y="1537244"/>
            <a:ext cx="6106459" cy="4861763"/>
          </a:xfrm>
        </p:spPr>
        <p:txBody>
          <a:bodyPr>
            <a:noAutofit/>
          </a:bodyPr>
          <a:lstStyle/>
          <a:p>
            <a:r>
              <a:rPr lang="en-US" sz="2400" dirty="0"/>
              <a:t>Mine spills effecting rural commutes</a:t>
            </a:r>
          </a:p>
          <a:p>
            <a:pPr lvl="1"/>
            <a:r>
              <a:rPr lang="en-US" sz="2000" dirty="0" err="1"/>
              <a:t>Chenzhou</a:t>
            </a:r>
            <a:r>
              <a:rPr lang="en-US" sz="2000" dirty="0"/>
              <a:t> mine spill (China) </a:t>
            </a:r>
          </a:p>
          <a:p>
            <a:pPr lvl="1"/>
            <a:r>
              <a:rPr lang="en-US" sz="2000" dirty="0"/>
              <a:t>Tar Creek superfund site</a:t>
            </a:r>
          </a:p>
          <a:p>
            <a:pPr lvl="1"/>
            <a:r>
              <a:rPr lang="en-US" sz="2000" dirty="0"/>
              <a:t>Kings mine spill </a:t>
            </a:r>
          </a:p>
          <a:p>
            <a:pPr lvl="2"/>
            <a:r>
              <a:rPr lang="en-US" sz="1800" dirty="0"/>
              <a:t>Cd 36.1 </a:t>
            </a:r>
            <a:r>
              <a:rPr lang="en-US" sz="1800" dirty="0" err="1"/>
              <a:t>μg</a:t>
            </a:r>
            <a:r>
              <a:rPr lang="en-US" sz="1800" dirty="0"/>
              <a:t>/L to 138 </a:t>
            </a:r>
            <a:r>
              <a:rPr lang="en-US" sz="1800" dirty="0" err="1"/>
              <a:t>μg</a:t>
            </a:r>
            <a:r>
              <a:rPr lang="en-US" sz="1800" dirty="0"/>
              <a:t>/L   </a:t>
            </a:r>
          </a:p>
          <a:p>
            <a:pPr lvl="1"/>
            <a:r>
              <a:rPr lang="en-US" sz="2400" dirty="0"/>
              <a:t>Cadmium health effects</a:t>
            </a:r>
          </a:p>
          <a:p>
            <a:pPr lvl="1"/>
            <a:r>
              <a:rPr lang="en-US" sz="2000" dirty="0"/>
              <a:t>Short term exposure:</a:t>
            </a:r>
          </a:p>
          <a:p>
            <a:pPr lvl="2"/>
            <a:r>
              <a:rPr lang="en-US" sz="1800" dirty="0"/>
              <a:t>nausea, vomiting, diarrhea, muscle cramps, sensory disturbances, liver injury and renal failure</a:t>
            </a:r>
          </a:p>
          <a:p>
            <a:pPr lvl="1"/>
            <a:r>
              <a:rPr lang="en-US" sz="2000" dirty="0"/>
              <a:t>Long term exposure:</a:t>
            </a:r>
          </a:p>
          <a:p>
            <a:pPr lvl="2"/>
            <a:r>
              <a:rPr lang="en-US" sz="1800" dirty="0"/>
              <a:t> kidney, liver, bone and blood damage</a:t>
            </a:r>
          </a:p>
          <a:p>
            <a:pPr lvl="2"/>
            <a:endParaRPr lang="en-US" sz="1800" dirty="0"/>
          </a:p>
        </p:txBody>
      </p:sp>
      <p:pic>
        <p:nvPicPr>
          <p:cNvPr id="1026" name="Picture 2" descr="Mine waste from the Gold King Mine north of Silverton fills the Animas River at Bakers Bridge on Aug. 6, 2015 in Durango, Colo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3846743"/>
            <a:ext cx="3880017" cy="291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70" y="985204"/>
            <a:ext cx="4140316" cy="27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425" y="538916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/>
              <a:t>Bio-sorbents?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857" y="1364260"/>
            <a:ext cx="6959599" cy="4632187"/>
          </a:xfrm>
        </p:spPr>
        <p:txBody>
          <a:bodyPr>
            <a:noAutofit/>
          </a:bodyPr>
          <a:lstStyle/>
          <a:p>
            <a:r>
              <a:rPr lang="en-US" sz="2400" dirty="0" err="1"/>
              <a:t>Biosorbents</a:t>
            </a:r>
            <a:r>
              <a:rPr lang="en-US" sz="2400" dirty="0"/>
              <a:t>- tiny particles of any biological component that remove metals or nonmetals from a solution . </a:t>
            </a:r>
          </a:p>
          <a:p>
            <a:r>
              <a:rPr lang="en-US" sz="2400" dirty="0"/>
              <a:t>United States produces 120 million tons of biomass residue per year</a:t>
            </a:r>
          </a:p>
          <a:p>
            <a:r>
              <a:rPr lang="en-US" sz="2400" dirty="0"/>
              <a:t>Corn is a possible economically way to remove heavy metals from water.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800" b="1" i="1" dirty="0" smtClean="0"/>
              <a:t>Question: </a:t>
            </a:r>
            <a:r>
              <a:rPr lang="en-US" sz="2800" b="1" i="1" dirty="0"/>
              <a:t>Do corn cobs work as a viable </a:t>
            </a:r>
            <a:r>
              <a:rPr lang="en-US" sz="2800" b="1" i="1" dirty="0" err="1"/>
              <a:t>biosorbent</a:t>
            </a:r>
            <a:r>
              <a:rPr lang="en-US" sz="2800" b="1" i="1" dirty="0"/>
              <a:t> to remove Cadmium from contaminated waters?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3" t="18181" r="14203" b="19984"/>
          <a:stretch/>
        </p:blipFill>
        <p:spPr>
          <a:xfrm rot="5400000">
            <a:off x="8101896" y="1826115"/>
            <a:ext cx="4303641" cy="31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425" y="108097"/>
            <a:ext cx="8911687" cy="1280890"/>
          </a:xfrm>
        </p:spPr>
        <p:txBody>
          <a:bodyPr/>
          <a:lstStyle/>
          <a:p>
            <a:r>
              <a:rPr lang="en-US" dirty="0"/>
              <a:t>Data collection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1C119E-8B7F-45BA-A9E6-4C8B2448A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t="20158" r="12501" b="10823"/>
          <a:stretch/>
        </p:blipFill>
        <p:spPr>
          <a:xfrm>
            <a:off x="3083606" y="1257167"/>
            <a:ext cx="6709573" cy="5018943"/>
          </a:xfrm>
        </p:spPr>
      </p:pic>
    </p:spTree>
    <p:extLst>
      <p:ext uri="{BB962C8B-B14F-4D97-AF65-F5344CB8AC3E}">
        <p14:creationId xmlns:p14="http://schemas.microsoft.com/office/powerpoint/2010/main" val="32514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4D220-48CF-44DE-AE3F-969E88DC57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r="13014"/>
          <a:stretch/>
        </p:blipFill>
        <p:spPr>
          <a:xfrm>
            <a:off x="2207012" y="1"/>
            <a:ext cx="8867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0ED0A2-370F-49FA-94FE-81CAA31D8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2463" y="1135014"/>
            <a:ext cx="6622472" cy="4966853"/>
          </a:xfrm>
        </p:spPr>
      </p:pic>
    </p:spTree>
    <p:extLst>
      <p:ext uri="{BB962C8B-B14F-4D97-AF65-F5344CB8AC3E}">
        <p14:creationId xmlns:p14="http://schemas.microsoft.com/office/powerpoint/2010/main" val="1198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87D67F-F190-4E40-AA5E-62C2EBDE5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5785" r="22259" b="2871"/>
          <a:stretch/>
        </p:blipFill>
        <p:spPr>
          <a:xfrm>
            <a:off x="2726989" y="45394"/>
            <a:ext cx="7421465" cy="68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B2745B-E953-4FCF-97F0-CCE961209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4" t="24445" r="43889" b="33091"/>
          <a:stretch/>
        </p:blipFill>
        <p:spPr>
          <a:xfrm>
            <a:off x="2490537" y="4350"/>
            <a:ext cx="7892716" cy="693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B4A9-B838-4C9D-90EF-865B69EB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315" y="744426"/>
            <a:ext cx="1955012" cy="3839606"/>
          </a:xfrm>
        </p:spPr>
        <p:txBody>
          <a:bodyPr>
            <a:normAutofit/>
          </a:bodyPr>
          <a:lstStyle/>
          <a:p>
            <a:r>
              <a:rPr lang="en-US" dirty="0"/>
              <a:t>10 </a:t>
            </a:r>
            <a:r>
              <a:rPr lang="en-US" dirty="0" err="1"/>
              <a:t>ug</a:t>
            </a:r>
            <a:r>
              <a:rPr lang="en-US" dirty="0"/>
              <a:t>/l</a:t>
            </a:r>
            <a:br>
              <a:rPr lang="en-US" dirty="0"/>
            </a:br>
            <a:r>
              <a:rPr lang="en-US" dirty="0"/>
              <a:t>25 </a:t>
            </a:r>
            <a:r>
              <a:rPr lang="en-US" dirty="0" err="1"/>
              <a:t>ug</a:t>
            </a:r>
            <a:r>
              <a:rPr lang="en-US" dirty="0"/>
              <a:t>/l</a:t>
            </a:r>
            <a:br>
              <a:rPr lang="en-US" dirty="0"/>
            </a:br>
            <a:r>
              <a:rPr lang="en-US" dirty="0"/>
              <a:t>80 </a:t>
            </a:r>
            <a:r>
              <a:rPr lang="en-US" dirty="0" err="1"/>
              <a:t>ug</a:t>
            </a:r>
            <a:r>
              <a:rPr lang="en-US" dirty="0"/>
              <a:t>/l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F4842E-CE05-4343-846F-346D1141A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53" y="457200"/>
            <a:ext cx="8133347" cy="6100011"/>
          </a:xfrm>
        </p:spPr>
      </p:pic>
    </p:spTree>
    <p:extLst>
      <p:ext uri="{BB962C8B-B14F-4D97-AF65-F5344CB8AC3E}">
        <p14:creationId xmlns:p14="http://schemas.microsoft.com/office/powerpoint/2010/main" val="2774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400</TotalTime>
  <Words>270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Wisp</vt:lpstr>
      <vt:lpstr>Cadmium Removal from Water with a Corn Biosorbent  </vt:lpstr>
      <vt:lpstr>Importance of clean water</vt:lpstr>
      <vt:lpstr>Bio-sorbents?</vt:lpstr>
      <vt:lpstr>Data collection</vt:lpstr>
      <vt:lpstr>PowerPoint Presentation</vt:lpstr>
      <vt:lpstr>PowerPoint Presentation</vt:lpstr>
      <vt:lpstr>PowerPoint Presentation</vt:lpstr>
      <vt:lpstr>PowerPoint Presentation</vt:lpstr>
      <vt:lpstr>10 ug/l 25 ug/l 80 ug/l</vt:lpstr>
      <vt:lpstr>PowerPoint Presentation</vt:lpstr>
      <vt:lpstr>PowerPoint Presentation</vt:lpstr>
      <vt:lpstr>Analysis</vt:lpstr>
      <vt:lpstr>Conclusion</vt:lpstr>
      <vt:lpstr>Special thanks to  Dr. Ozis  Nasa Space Grant    Any Questions? 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Cadmium Removal from Water with a Corn Biosorbent</dc:title>
  <dc:creator>NAU Student</dc:creator>
  <cp:lastModifiedBy>Theresa C. Hentz</cp:lastModifiedBy>
  <cp:revision>34</cp:revision>
  <dcterms:created xsi:type="dcterms:W3CDTF">2018-03-13T00:33:16Z</dcterms:created>
  <dcterms:modified xsi:type="dcterms:W3CDTF">2018-04-03T19:32:50Z</dcterms:modified>
</cp:coreProperties>
</file>